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Gill Sans" panose="020B0502020104020203" pitchFamily="34" charset="-79"/>
      <p:regular r:id="rId25"/>
      <p:bold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lz3nROFbz2bNlEXjopjbbwoSg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83bd5e56c_0_1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b83bd5e56c_0_1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b83bd5e56c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b83bd5e56c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b83bd5e56c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b83bd5e56c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83bd5e56c_0_1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b83bd5e56c_0_1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83bd5e56c_0_1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b83bd5e56c_0_1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b83bd5e56c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b83bd5e56c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83bd5e56c_0_1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83bd5e56c_0_1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83bd5e56c_0_1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b83bd5e56c_0_1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83bd5e56c_0_1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83bd5e56c_0_1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83bd5e56c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b83bd5e56c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b83bd5e56c_0_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b83bd5e56c_0_1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83bd5e56c_0_1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b83bd5e56c_0_1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83bd5e56c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b83bd5e56c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17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113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240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6663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617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61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884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563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3241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0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317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233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051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671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7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230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486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BFD7092-9400-1544-80FA-7A458A339EE3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43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"/>
          <p:cNvPicPr preferRelativeResize="0"/>
          <p:nvPr/>
        </p:nvPicPr>
        <p:blipFill rotWithShape="1">
          <a:blip r:embed="rId3">
            <a:alphaModFix amt="41000"/>
          </a:blip>
          <a:srcRect t="19277" b="57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1600200" y="530357"/>
            <a:ext cx="8991600" cy="1645920"/>
          </a:xfrm>
          <a:prstGeom prst="rect">
            <a:avLst/>
          </a:prstGeom>
          <a:solidFill>
            <a:schemeClr val="dk1">
              <a:alpha val="60000"/>
            </a:schemeClr>
          </a:solidFill>
          <a:ln w="381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1698"/>
              <a:buFont typeface="Gill Sans"/>
              <a:buNone/>
            </a:pPr>
            <a:r>
              <a:rPr lang="en-US">
                <a:solidFill>
                  <a:schemeClr val="lt1"/>
                </a:solidFill>
              </a:rPr>
              <a:t>HOSPITAL MANAGEMENT</a:t>
            </a:r>
            <a:endParaRPr/>
          </a:p>
        </p:txBody>
      </p:sp>
      <p:sp>
        <p:nvSpPr>
          <p:cNvPr id="142" name="Google Shape;142;p1"/>
          <p:cNvSpPr txBox="1">
            <a:spLocks noGrp="1"/>
          </p:cNvSpPr>
          <p:nvPr>
            <p:ph type="subTitle" idx="1"/>
          </p:nvPr>
        </p:nvSpPr>
        <p:spPr>
          <a:xfrm>
            <a:off x="2695194" y="3429000"/>
            <a:ext cx="6801612" cy="216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300">
                <a:solidFill>
                  <a:srgbClr val="FFFFFF"/>
                </a:solidFill>
              </a:rPr>
              <a:t>By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FFFFFF"/>
                </a:solidFill>
              </a:rPr>
              <a:t>Harshita </a:t>
            </a:r>
            <a:r>
              <a:rPr lang="en-US" sz="3600" b="0" i="0">
                <a:solidFill>
                  <a:srgbClr val="FFFFFF"/>
                </a:solidFill>
              </a:rPr>
              <a:t>Anantharaju</a:t>
            </a:r>
            <a:endParaRPr sz="3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FFFFFF"/>
                </a:solidFill>
              </a:rPr>
              <a:t>Vineet Sheth</a:t>
            </a:r>
            <a:endParaRPr sz="3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FFFFFF"/>
                </a:solidFill>
              </a:rPr>
              <a:t>Alcina Travis </a:t>
            </a:r>
            <a:endParaRPr/>
          </a:p>
        </p:txBody>
      </p:sp>
      <p:sp>
        <p:nvSpPr>
          <p:cNvPr id="143" name="Google Shape;143;p1"/>
          <p:cNvSpPr txBox="1"/>
          <p:nvPr/>
        </p:nvSpPr>
        <p:spPr>
          <a:xfrm>
            <a:off x="2454433" y="5863581"/>
            <a:ext cx="7261067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 the guidance of </a:t>
            </a:r>
            <a:r>
              <a:rPr lang="en-US" sz="2800" b="0" i="0" u="none" strike="noStrike" cap="none">
                <a:solidFill>
                  <a:srgbClr val="494C4E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-US"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Professor Paul Dantzig</a:t>
            </a: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b83bd5e56c_0_1849"/>
          <p:cNvSpPr txBox="1">
            <a:spLocks noGrp="1"/>
          </p:cNvSpPr>
          <p:nvPr>
            <p:ph type="title"/>
          </p:nvPr>
        </p:nvSpPr>
        <p:spPr>
          <a:xfrm>
            <a:off x="2231136" y="223842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Query Output</a:t>
            </a:r>
            <a:endParaRPr/>
          </a:p>
        </p:txBody>
      </p:sp>
      <p:sp>
        <p:nvSpPr>
          <p:cNvPr id="203" name="Google Shape;203;g1b83bd5e56c_0_1849"/>
          <p:cNvSpPr txBox="1">
            <a:spLocks noGrp="1"/>
          </p:cNvSpPr>
          <p:nvPr>
            <p:ph idx="1"/>
          </p:nvPr>
        </p:nvSpPr>
        <p:spPr>
          <a:xfrm>
            <a:off x="2231125" y="1664370"/>
            <a:ext cx="7729800" cy="6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 sz="2200"/>
              <a:t>Query shows name of the nurses and the room in which they will assist the physicians.</a:t>
            </a:r>
            <a:endParaRPr sz="2200"/>
          </a:p>
        </p:txBody>
      </p:sp>
      <p:pic>
        <p:nvPicPr>
          <p:cNvPr id="204" name="Google Shape;204;g1b83bd5e56c_0_1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25" y="2480675"/>
            <a:ext cx="7729802" cy="42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83bd5e56c_0_1854"/>
          <p:cNvSpPr txBox="1">
            <a:spLocks noGrp="1"/>
          </p:cNvSpPr>
          <p:nvPr>
            <p:ph type="title"/>
          </p:nvPr>
        </p:nvSpPr>
        <p:spPr>
          <a:xfrm>
            <a:off x="2231136" y="139192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Query Output</a:t>
            </a:r>
            <a:endParaRPr/>
          </a:p>
        </p:txBody>
      </p:sp>
      <p:sp>
        <p:nvSpPr>
          <p:cNvPr id="210" name="Google Shape;210;g1b83bd5e56c_0_1854"/>
          <p:cNvSpPr txBox="1">
            <a:spLocks noGrp="1"/>
          </p:cNvSpPr>
          <p:nvPr>
            <p:ph idx="1"/>
          </p:nvPr>
        </p:nvSpPr>
        <p:spPr>
          <a:xfrm>
            <a:off x="2231100" y="1558545"/>
            <a:ext cx="7729800" cy="70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 sz="2200"/>
              <a:t>Query shows name of the patient, physician allocated and medication to be done.</a:t>
            </a:r>
            <a:endParaRPr sz="2200"/>
          </a:p>
        </p:txBody>
      </p:sp>
      <p:pic>
        <p:nvPicPr>
          <p:cNvPr id="211" name="Google Shape;211;g1b83bd5e56c_0_18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25" y="2495500"/>
            <a:ext cx="7729802" cy="42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83bd5e56c_0_1859"/>
          <p:cNvSpPr txBox="1">
            <a:spLocks noGrp="1"/>
          </p:cNvSpPr>
          <p:nvPr>
            <p:ph type="title"/>
          </p:nvPr>
        </p:nvSpPr>
        <p:spPr>
          <a:xfrm>
            <a:off x="2231136" y="181542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Query Output</a:t>
            </a:r>
            <a:endParaRPr/>
          </a:p>
        </p:txBody>
      </p:sp>
      <p:sp>
        <p:nvSpPr>
          <p:cNvPr id="217" name="Google Shape;217;g1b83bd5e56c_0_1859"/>
          <p:cNvSpPr txBox="1">
            <a:spLocks noGrp="1"/>
          </p:cNvSpPr>
          <p:nvPr>
            <p:ph idx="1"/>
          </p:nvPr>
        </p:nvSpPr>
        <p:spPr>
          <a:xfrm>
            <a:off x="2231125" y="1600870"/>
            <a:ext cx="7729800" cy="68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/>
              <a:t>Query shows number of patients provided with primary care physician along with nurse name.</a:t>
            </a:r>
            <a:endParaRPr/>
          </a:p>
        </p:txBody>
      </p:sp>
      <p:pic>
        <p:nvPicPr>
          <p:cNvPr id="218" name="Google Shape;218;g1b83bd5e56c_0_1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613" y="2516795"/>
            <a:ext cx="5386823" cy="4267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b83bd5e56c_0_1868"/>
          <p:cNvSpPr txBox="1">
            <a:spLocks noGrp="1"/>
          </p:cNvSpPr>
          <p:nvPr>
            <p:ph type="title"/>
          </p:nvPr>
        </p:nvSpPr>
        <p:spPr>
          <a:xfrm>
            <a:off x="2231136" y="245017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 &amp; Data related questions</a:t>
            </a:r>
            <a:endParaRPr/>
          </a:p>
        </p:txBody>
      </p:sp>
      <p:sp>
        <p:nvSpPr>
          <p:cNvPr id="224" name="Google Shape;224;g1b83bd5e56c_0_1868"/>
          <p:cNvSpPr txBox="1">
            <a:spLocks noGrp="1"/>
          </p:cNvSpPr>
          <p:nvPr>
            <p:ph idx="1"/>
          </p:nvPr>
        </p:nvSpPr>
        <p:spPr>
          <a:xfrm>
            <a:off x="2231125" y="1735677"/>
            <a:ext cx="7729800" cy="400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 dataset was acquired from </a:t>
            </a:r>
            <a:r>
              <a:rPr lang="en-US" dirty="0" err="1"/>
              <a:t>Kaggle.com</a:t>
            </a:r>
            <a:endParaRPr lang="en-US" dirty="0"/>
          </a:p>
          <a:p>
            <a:pPr marL="285750" lvl="0" indent="-285750" algn="l" rtl="0">
              <a:spcBef>
                <a:spcPts val="100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There are 9 entries for Physician, 3 inputs for Department, 9 inputs for </a:t>
            </a:r>
            <a:r>
              <a:rPr lang="en-US" dirty="0" err="1"/>
              <a:t>Affiliated_with</a:t>
            </a:r>
            <a:r>
              <a:rPr lang="en-US" dirty="0"/>
              <a:t>,  7 for Procedures, 4 Patients, 9 Appointments, 5 Medications, 3 Prescribes, 12 Block, 36 Rooms, 6 </a:t>
            </a:r>
            <a:r>
              <a:rPr lang="en-US" dirty="0" err="1"/>
              <a:t>On_Call</a:t>
            </a:r>
            <a:r>
              <a:rPr lang="en-US" dirty="0"/>
              <a:t>, 3 Stay, 6 Undergoes and 15 </a:t>
            </a:r>
            <a:r>
              <a:rPr lang="en-US" dirty="0" err="1"/>
              <a:t>trained_In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 data also contained lot of null values and miss information that created errors. Hence conducted a cleanup over the data for more efficiency.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83bd5e56c_0_1873"/>
          <p:cNvSpPr txBox="1">
            <a:spLocks noGrp="1"/>
          </p:cNvSpPr>
          <p:nvPr>
            <p:ph type="title"/>
          </p:nvPr>
        </p:nvSpPr>
        <p:spPr>
          <a:xfrm>
            <a:off x="2231136" y="2065367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30" name="Google Shape;230;g1b83bd5e56c_0_1873"/>
          <p:cNvSpPr txBox="1">
            <a:spLocks noGrp="1"/>
          </p:cNvSpPr>
          <p:nvPr>
            <p:ph idx="1"/>
          </p:nvPr>
        </p:nvSpPr>
        <p:spPr>
          <a:xfrm>
            <a:off x="2231125" y="3556001"/>
            <a:ext cx="7729800" cy="218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 sz="2400"/>
              <a:t>Special thanks to professor Paul Dantzig for guiding &amp; mentoring through the project. 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8" name="Freeform: Shape 157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Google Shape;148;g1b83bd5e56c_0_1799"/>
          <p:cNvSpPr txBox="1"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  <a:prstGeom prst="rect">
            <a:avLst/>
          </a:prstGeom>
        </p:spPr>
        <p:txBody>
          <a:bodyPr spcFirstLastPara="1" lIns="182875" tIns="182875" rIns="182875" bIns="18287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Contents</a:t>
            </a:r>
          </a:p>
        </p:txBody>
      </p:sp>
      <p:sp>
        <p:nvSpPr>
          <p:cNvPr id="149" name="Google Shape;149;g1b83bd5e56c_0_1799"/>
          <p:cNvSpPr txBox="1">
            <a:spLocks noGrp="1"/>
          </p:cNvSpPr>
          <p:nvPr>
            <p:ph idx="1"/>
          </p:nvPr>
        </p:nvSpPr>
        <p:spPr>
          <a:xfrm>
            <a:off x="6708499" y="643467"/>
            <a:ext cx="4521480" cy="557106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419100" rtl="0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Entity Relationship Diagram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Show Table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Physician Table Records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Patient Table Records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Nurse Table Records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SQL Query Outputs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9" name="Rectangle 159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: Shape 161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4" name="Google Shape;154;g1b83bd5e56c_0_180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  <a:prstGeom prst="rect">
            <a:avLst/>
          </a:prstGeom>
        </p:spPr>
        <p:txBody>
          <a:bodyPr spcFirstLastPara="1" lIns="182875" tIns="182875" rIns="182875" bIns="182875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FBFBF"/>
                </a:solidFill>
              </a:rPr>
              <a:t>Introduction</a:t>
            </a:r>
          </a:p>
        </p:txBody>
      </p:sp>
      <p:sp>
        <p:nvSpPr>
          <p:cNvPr id="171" name="Google Shape;155;g1b83bd5e56c_0_1804"/>
          <p:cNvSpPr txBox="1"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Putting more care into healthcare database management. </a:t>
            </a:r>
            <a:endParaRPr sz="1400"/>
          </a:p>
          <a:p>
            <a:pPr marL="0" lvl="0" indent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Having such a large amount of data makes it difficult to find a specific record; therefore, a database allows us to find a specific record in seconds.</a:t>
            </a:r>
            <a:endParaRPr sz="1400"/>
          </a:p>
          <a:p>
            <a:pPr marL="0" lvl="0" indent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Our hospital database system is now used for a wide range of purposes such as : </a:t>
            </a:r>
            <a:endParaRPr sz="1400"/>
          </a:p>
          <a:p>
            <a:pPr marL="457200" lvl="0" indent="-34290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Patient information such as Name, SSN, Address, Phone, Insurance ID. </a:t>
            </a:r>
            <a:endParaRPr sz="1400"/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Medication details such as the Code, Name, Brand, and Description.</a:t>
            </a:r>
            <a:endParaRPr sz="1400"/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Nurse information such as  EmployeeID, Name, Position, Registered, SSN.</a:t>
            </a:r>
            <a:endParaRPr sz="1400"/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Physician Information and department. </a:t>
            </a:r>
            <a:endParaRPr sz="1400"/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Appointment details such as AppointmentID, Patient, Physician, Nurse, Start and End date, Examination room. </a:t>
            </a:r>
            <a:endParaRPr sz="1400"/>
          </a:p>
          <a:p>
            <a:pPr marL="0" lvl="0" indent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With the help of joins, this database can display any of the patient, physician, nurse, medication, and allocation details.</a:t>
            </a:r>
            <a:endParaRPr sz="1400"/>
          </a:p>
          <a:p>
            <a:pPr marL="0" lvl="0" indent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83bd5e56c_0_1809"/>
          <p:cNvSpPr txBox="1">
            <a:spLocks noGrp="1"/>
          </p:cNvSpPr>
          <p:nvPr>
            <p:ph type="title"/>
          </p:nvPr>
        </p:nvSpPr>
        <p:spPr>
          <a:xfrm>
            <a:off x="2231111" y="160342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Relationship Diagram</a:t>
            </a:r>
            <a:endParaRPr/>
          </a:p>
        </p:txBody>
      </p:sp>
      <p:pic>
        <p:nvPicPr>
          <p:cNvPr id="162" name="Google Shape;162;g1b83bd5e56c_0_1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0" y="1587500"/>
            <a:ext cx="9652001" cy="510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83bd5e56c_0_1814"/>
          <p:cNvSpPr txBox="1">
            <a:spLocks noGrp="1"/>
          </p:cNvSpPr>
          <p:nvPr>
            <p:ph type="title"/>
          </p:nvPr>
        </p:nvSpPr>
        <p:spPr>
          <a:xfrm>
            <a:off x="2231136" y="160367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Table</a:t>
            </a:r>
            <a:endParaRPr/>
          </a:p>
        </p:txBody>
      </p:sp>
      <p:sp>
        <p:nvSpPr>
          <p:cNvPr id="168" name="Google Shape;168;g1b83bd5e56c_0_1814"/>
          <p:cNvSpPr txBox="1">
            <a:spLocks noGrp="1"/>
          </p:cNvSpPr>
          <p:nvPr>
            <p:ph idx="1"/>
          </p:nvPr>
        </p:nvSpPr>
        <p:spPr>
          <a:xfrm>
            <a:off x="859525" y="1401245"/>
            <a:ext cx="262200" cy="5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9" name="Google Shape;169;g1b83bd5e56c_0_18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513" y="1570450"/>
            <a:ext cx="8784983" cy="51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83bd5e56c_0_1819"/>
          <p:cNvSpPr txBox="1">
            <a:spLocks noGrp="1"/>
          </p:cNvSpPr>
          <p:nvPr>
            <p:ph type="title"/>
          </p:nvPr>
        </p:nvSpPr>
        <p:spPr>
          <a:xfrm>
            <a:off x="2231136" y="139192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Physician Table Records</a:t>
            </a:r>
            <a:endParaRPr/>
          </a:p>
        </p:txBody>
      </p:sp>
      <p:sp>
        <p:nvSpPr>
          <p:cNvPr id="175" name="Google Shape;175;g1b83bd5e56c_0_1819"/>
          <p:cNvSpPr txBox="1">
            <a:spLocks noGrp="1"/>
          </p:cNvSpPr>
          <p:nvPr>
            <p:ph idx="1"/>
          </p:nvPr>
        </p:nvSpPr>
        <p:spPr>
          <a:xfrm>
            <a:off x="707130" y="1327796"/>
            <a:ext cx="393600" cy="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6" name="Google Shape;176;g1b83bd5e56c_0_1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818" y="1522517"/>
            <a:ext cx="8940380" cy="522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83bd5e56c_0_1832"/>
          <p:cNvSpPr txBox="1">
            <a:spLocks noGrp="1"/>
          </p:cNvSpPr>
          <p:nvPr>
            <p:ph type="title"/>
          </p:nvPr>
        </p:nvSpPr>
        <p:spPr>
          <a:xfrm>
            <a:off x="2231111" y="245017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Table Records</a:t>
            </a:r>
            <a:endParaRPr/>
          </a:p>
        </p:txBody>
      </p:sp>
      <p:sp>
        <p:nvSpPr>
          <p:cNvPr id="182" name="Google Shape;182;g1b83bd5e56c_0_1832"/>
          <p:cNvSpPr txBox="1">
            <a:spLocks noGrp="1"/>
          </p:cNvSpPr>
          <p:nvPr>
            <p:ph idx="1"/>
          </p:nvPr>
        </p:nvSpPr>
        <p:spPr>
          <a:xfrm>
            <a:off x="859535" y="1799844"/>
            <a:ext cx="4359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3" name="Google Shape;183;g1b83bd5e56c_0_18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335" y="1586017"/>
            <a:ext cx="8191334" cy="511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b83bd5e56c_0_1838"/>
          <p:cNvSpPr txBox="1">
            <a:spLocks noGrp="1"/>
          </p:cNvSpPr>
          <p:nvPr>
            <p:ph type="title"/>
          </p:nvPr>
        </p:nvSpPr>
        <p:spPr>
          <a:xfrm>
            <a:off x="2231136" y="181517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Nurse Table Records</a:t>
            </a:r>
            <a:endParaRPr/>
          </a:p>
        </p:txBody>
      </p:sp>
      <p:sp>
        <p:nvSpPr>
          <p:cNvPr id="189" name="Google Shape;189;g1b83bd5e56c_0_1838"/>
          <p:cNvSpPr txBox="1">
            <a:spLocks noGrp="1"/>
          </p:cNvSpPr>
          <p:nvPr>
            <p:ph idx="1"/>
          </p:nvPr>
        </p:nvSpPr>
        <p:spPr>
          <a:xfrm>
            <a:off x="859535" y="961644"/>
            <a:ext cx="4146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Google Shape;190;g1b83bd5e56c_0_1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825" y="1522517"/>
            <a:ext cx="8816404" cy="5183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b83bd5e56c_0_1844"/>
          <p:cNvSpPr txBox="1">
            <a:spLocks noGrp="1"/>
          </p:cNvSpPr>
          <p:nvPr>
            <p:ph type="title"/>
          </p:nvPr>
        </p:nvSpPr>
        <p:spPr>
          <a:xfrm>
            <a:off x="2231111" y="160367"/>
            <a:ext cx="7729800" cy="118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Query Output</a:t>
            </a:r>
            <a:endParaRPr/>
          </a:p>
        </p:txBody>
      </p:sp>
      <p:sp>
        <p:nvSpPr>
          <p:cNvPr id="196" name="Google Shape;196;g1b83bd5e56c_0_1844"/>
          <p:cNvSpPr txBox="1">
            <a:spLocks noGrp="1"/>
          </p:cNvSpPr>
          <p:nvPr>
            <p:ph idx="1"/>
          </p:nvPr>
        </p:nvSpPr>
        <p:spPr>
          <a:xfrm>
            <a:off x="2231100" y="1600895"/>
            <a:ext cx="7729800" cy="68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 sz="2200"/>
              <a:t>Query shows name of the physicians and its affiliated department.</a:t>
            </a:r>
            <a:endParaRPr sz="2200"/>
          </a:p>
        </p:txBody>
      </p:sp>
      <p:pic>
        <p:nvPicPr>
          <p:cNvPr id="197" name="Google Shape;197;g1b83bd5e56c_0_1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00" y="2396175"/>
            <a:ext cx="7729802" cy="42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{931AA864-9CF6-B149-9C0C-F65E91F073F1}tf10001063</Template>
  <TotalTime>7</TotalTime>
  <Words>380</Words>
  <Application>Microsoft Macintosh PowerPoint</Application>
  <PresentationFormat>Widescreen</PresentationFormat>
  <Paragraphs>43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Courier New</vt:lpstr>
      <vt:lpstr>Lato</vt:lpstr>
      <vt:lpstr>Century Gothic</vt:lpstr>
      <vt:lpstr>Arial</vt:lpstr>
      <vt:lpstr>Gill Sans</vt:lpstr>
      <vt:lpstr>Calibri</vt:lpstr>
      <vt:lpstr>Mesh</vt:lpstr>
      <vt:lpstr>HOSPITAL MANAGEMENT</vt:lpstr>
      <vt:lpstr>Contents</vt:lpstr>
      <vt:lpstr>Introduction</vt:lpstr>
      <vt:lpstr>Entity Relationship Diagram</vt:lpstr>
      <vt:lpstr>Show Table</vt:lpstr>
      <vt:lpstr>Physician Table Records</vt:lpstr>
      <vt:lpstr>Patient Table Records</vt:lpstr>
      <vt:lpstr>Nurse Table Records</vt:lpstr>
      <vt:lpstr>SQL Query Output</vt:lpstr>
      <vt:lpstr>SQL Query Output</vt:lpstr>
      <vt:lpstr>SQL Query Output</vt:lpstr>
      <vt:lpstr>SQL Query Output</vt:lpstr>
      <vt:lpstr>References &amp; Data related 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</dc:title>
  <dc:creator>Travis, Alcina Aloysis</dc:creator>
  <cp:lastModifiedBy>Travis, Alcina Aloysis</cp:lastModifiedBy>
  <cp:revision>1</cp:revision>
  <dcterms:created xsi:type="dcterms:W3CDTF">2022-12-13T17:46:35Z</dcterms:created>
  <dcterms:modified xsi:type="dcterms:W3CDTF">2022-12-13T23:13:44Z</dcterms:modified>
</cp:coreProperties>
</file>